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8" r:id="rId3"/>
    <p:sldId id="257" r:id="rId4"/>
    <p:sldId id="264" r:id="rId5"/>
    <p:sldId id="268" r:id="rId6"/>
    <p:sldId id="265" r:id="rId7"/>
    <p:sldId id="270" r:id="rId8"/>
    <p:sldId id="266" r:id="rId9"/>
    <p:sldId id="269" r:id="rId10"/>
    <p:sldId id="261" r:id="rId11"/>
    <p:sldId id="259" r:id="rId12"/>
    <p:sldId id="274" r:id="rId13"/>
    <p:sldId id="275" r:id="rId14"/>
    <p:sldId id="262" r:id="rId15"/>
    <p:sldId id="271" r:id="rId16"/>
    <p:sldId id="272" r:id="rId17"/>
    <p:sldId id="267" r:id="rId18"/>
    <p:sldId id="276" r:id="rId19"/>
    <p:sldId id="277" r:id="rId20"/>
    <p:sldId id="260" r:id="rId21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EB80-4DD0-8B41-8A20-64CBF4480AB6}" type="datetimeFigureOut">
              <a:rPr lang="en-RU" smtClean="0"/>
              <a:t>02/22/2022</a:t>
            </a:fld>
            <a:endParaRPr lang="en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34B2E-6361-2D4A-9D7E-18C77D8EEB2F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5992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A7F0872-BC6C-D64A-BBA0-269482925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267" b="153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E6AD71-46D5-9541-B8F8-6B81A7FB2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4251"/>
            <a:ext cx="6629400" cy="185935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08AF-93F1-7A49-9663-3CAB7FA28C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753815" cy="117645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4F849-D494-8941-B76B-C011E171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68647-4381-2044-A885-9FDDA139EB27}" type="datetime1">
              <a:rPr lang="ru-RU" smtClean="0"/>
              <a:t>22.02.2022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60DBD-D8BF-AB41-BF0C-796A63D1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4584" y="6356350"/>
            <a:ext cx="7753816" cy="365125"/>
          </a:xfrm>
        </p:spPr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83146-59FB-1846-A868-E3651651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3454" y="6356350"/>
            <a:ext cx="574288" cy="365125"/>
          </a:xfrm>
        </p:spPr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22880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9E374-D238-8747-B05B-D24659E52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88" y="365125"/>
            <a:ext cx="96012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D3A204-357B-944A-AA20-04E177C9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60088" y="1825625"/>
            <a:ext cx="9601200" cy="4039916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D231A-D7F2-CC45-A06E-1EEA92B4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07C7-8A5F-D349-B19D-EF8E6C9F904A}" type="datetime1">
              <a:rPr lang="ru-RU" smtClean="0"/>
              <a:t>22.02.2022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9478D-8729-2C4A-ABD7-A5D61ADE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CADB3-6507-CF45-B492-BECA6897C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654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1775F-116F-C94B-BC87-4A6C376A3D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1902212" cy="5811838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A24E8-99C7-B44A-9EC8-1BA7589D5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64888" y="365125"/>
            <a:ext cx="7007612" cy="5811838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A6AE3-19A0-A041-9C9A-7BBCFF94C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9E669-CDA1-A649-A40E-728B708B1471}" type="datetime1">
              <a:rPr lang="ru-RU" smtClean="0"/>
              <a:t>22.02.2022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2FB28-21A4-3F47-B966-C4A196D7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1EA2-1C76-4047-97F1-EC1A6EEB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8906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DF53-E1AF-A841-899E-04DA1B6C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276CE-60EF-AF4C-BD34-F4347C38C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E3161-7589-E14E-B74E-03751711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69AF5-E0A8-4145-B751-6732FE0CF08E}" type="datetime1">
              <a:rPr lang="ru-RU" smtClean="0"/>
              <a:t>22.02.2022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E580D-1D02-8147-8BA6-E42525F5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E839F-3EEC-E749-9FC4-920F02FE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3670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FF551-4305-8142-8AFB-72822C0C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E2629F-AB97-204C-90A5-B66DB199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1709738"/>
            <a:ext cx="930011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DAD87-94F4-EB44-96A9-DAC50FEB5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6205" y="4589463"/>
            <a:ext cx="930011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EB336-E95A-DF45-8D1E-B1F092836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18F4-6625-3540-B196-F87F9F49EC4C}" type="datetime1">
              <a:rPr lang="ru-RU" smtClean="0"/>
              <a:t>22.02.2022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1A0BE-3AA4-C348-A92B-F575AE8C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81AAB-F375-AC4C-AF26-BC1CF2F6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56131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28B2-29B5-0E45-98A3-33E9CA1E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23FD9-E161-1142-BD5C-F5F87D3DB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7424" y="1825624"/>
            <a:ext cx="4882376" cy="396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0AE90-A876-0B4F-B4D0-F66E45E48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4778298" cy="3960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49DD-8EA2-484F-8645-5E50EB3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37A0A-59AC-9C4A-8020-6E17C017830E}" type="datetime1">
              <a:rPr lang="ru-RU" smtClean="0"/>
              <a:t>22.02.2022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06FCEF-7098-FA4F-A7EB-C6FB920F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5F2A8-EA32-454E-B125-0579C82E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5136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43C6-6B52-3B48-92D8-411F81F1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365125"/>
            <a:ext cx="10217964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E96C-3C72-3E4A-AF7A-40C789AB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7424" y="1681163"/>
            <a:ext cx="500798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AE077-79B6-1841-92C6-69A7E08D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7424" y="2505075"/>
            <a:ext cx="5007984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01AB3-17C8-6849-B502-9F7721B6A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2741" y="1681163"/>
            <a:ext cx="50326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4D85-60F1-EC4C-BE14-0DF314F22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2741" y="2505075"/>
            <a:ext cx="5032647" cy="33604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9C45CE-7F61-F349-9969-EAF986619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68121-3CE7-3E49-974F-544454248309}" type="datetime1">
              <a:rPr lang="ru-RU" smtClean="0"/>
              <a:t>22.02.2022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1415E-2F2E-4843-B291-76F3D9A5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E3098A-B4D5-CF4B-8713-ED8C2ED0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01730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3A1E-82FD-FC43-8D00-8CDB31BC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BBEAC-CA31-6D44-99C4-F2FB56CC3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EAEA3-3F1A-6B45-B49A-6AFBE0E919BA}" type="datetime1">
              <a:rPr lang="ru-RU" smtClean="0"/>
              <a:t>22.02.2022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0554E-FB52-5C4D-938F-1643A063F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DA8F8-0B16-144A-AD17-7B0EB4771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220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1483-0244-A748-8A87-8CB93DE4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CCD6-ACDB-484B-B157-59C584859415}" type="datetime1">
              <a:rPr lang="ru-RU" smtClean="0"/>
              <a:t>22.02.2022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EB91D-00DC-AE42-A603-0EEEC38A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E034C-2E9D-1D4A-A05F-87CCCA548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1046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A8D7-A2FD-4645-A865-D1E365A6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D243A-3098-994F-A389-6CCE390D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BD989D-B2D8-124C-8E12-C6747A99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CA7B1-F889-4A4B-BDF6-F2071285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EEAD-6B5F-2241-9525-2554A063C587}" type="datetime1">
              <a:rPr lang="ru-RU" smtClean="0"/>
              <a:t>22.02.2022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C1D7-E0A5-5740-BAF3-A8DDBA94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BE5AEC-E7BF-EB47-9862-42C53A760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34584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12EAA-8B86-E648-AF66-154860382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44926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5516DD-5622-DA42-9FFD-E32937627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49263"/>
            <a:ext cx="6172200" cy="54117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3527C-B406-0E4B-B005-FE17315B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7424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A0126E-EACB-004B-A462-A93E0FC4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B5633-A952-CD4D-9F56-7258D8D4E7AA}" type="datetime1">
              <a:rPr lang="ru-RU" smtClean="0"/>
              <a:t>22.02.2022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770A7-4B05-6145-89BC-FECB1C58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 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C0551-6B3E-4F43-B7E5-6C48D542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446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B321E-9B11-4640-912D-405782582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23614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50937A-4CD9-B34D-BC78-12F6306C2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566" y="365125"/>
            <a:ext cx="92332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DA8F-B4D6-6D4F-838D-5135F3743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6566" y="1825625"/>
            <a:ext cx="9233210" cy="4140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646ED-FA13-BB41-AC43-442BA2F4C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219" y="6356505"/>
            <a:ext cx="1035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C03CC-E1A1-4145-A94D-FBECA33954E0}" type="datetime1">
              <a:rPr lang="ru-RU" smtClean="0"/>
              <a:t>22.02.2022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B7DC3-BEE2-D642-B96F-39FBFF4DB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8130" y="6356350"/>
            <a:ext cx="53770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ru-RU" dirty="0"/>
              <a:t>Международная конференция Ягоды России 2022</a:t>
            </a:r>
            <a:endParaRPr lang="en-US" dirty="0"/>
          </a:p>
          <a:p>
            <a:r>
              <a:rPr lang="ru-RU" dirty="0"/>
              <a:t>24 – 25 февраля, г. Воронеж</a:t>
            </a:r>
            <a:endParaRPr lang="en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6E2A-DF48-574B-B0AE-715D70E41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34357"/>
            <a:ext cx="7359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7520-39D1-9441-8AAA-83801A63571E}" type="slidenum">
              <a:rPr lang="en-RU" smtClean="0"/>
              <a:t>‹№›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19424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5F05-D229-6341-A833-1B92C5BB1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Наиболее распространенные ошибки при закладке ягодных плантаций в туннелях </a:t>
            </a:r>
            <a:endParaRPr lang="en-RU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972BED-1038-C74E-969E-A3C97527F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0127"/>
            <a:ext cx="7032171" cy="1176453"/>
          </a:xfrm>
        </p:spPr>
        <p:txBody>
          <a:bodyPr/>
          <a:lstStyle/>
          <a:p>
            <a:r>
              <a:rPr lang="ru-RU" dirty="0"/>
              <a:t>Анна Луцько</a:t>
            </a:r>
          </a:p>
          <a:p>
            <a:r>
              <a:rPr lang="ru-RU" dirty="0">
                <a:solidFill>
                  <a:srgbClr val="FF0000"/>
                </a:solidFill>
              </a:rPr>
              <a:t>Агроном-консультант </a:t>
            </a:r>
            <a:r>
              <a:rPr lang="en-US" dirty="0">
                <a:solidFill>
                  <a:srgbClr val="FF0000"/>
                </a:solidFill>
              </a:rPr>
              <a:t>STS Irrigation </a:t>
            </a:r>
            <a:endParaRPr lang="en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93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ошибки при выращивании ягодной продукции в закрытом грунте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 </a:t>
            </a:r>
            <a:r>
              <a:rPr lang="ru-RU" i="1" dirty="0"/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   для выращивания </a:t>
            </a:r>
            <a:r>
              <a:rPr lang="ru-RU" b="1" i="1" dirty="0"/>
              <a:t>ранней ягодной </a:t>
            </a:r>
            <a:r>
              <a:rPr lang="ru-RU" i="1" dirty="0"/>
              <a:t>продукции</a:t>
            </a:r>
          </a:p>
          <a:p>
            <a:pPr marL="0" indent="0" algn="just">
              <a:buNone/>
            </a:pPr>
            <a:r>
              <a:rPr lang="ru-RU" i="1" dirty="0"/>
              <a:t>      используют соло туннели с </a:t>
            </a:r>
            <a:r>
              <a:rPr lang="ru-RU" b="1" i="1" dirty="0"/>
              <a:t>прозрачной плёнкой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  для выращивания ягодной продукции в </a:t>
            </a:r>
            <a:r>
              <a:rPr lang="ru-RU" b="1" i="1" dirty="0"/>
              <a:t>летний период</a:t>
            </a:r>
          </a:p>
          <a:p>
            <a:pPr marL="0" indent="0" algn="just">
              <a:buNone/>
            </a:pPr>
            <a:r>
              <a:rPr lang="ru-RU" i="1" dirty="0"/>
              <a:t>    используют блочные туннели с </a:t>
            </a:r>
            <a:r>
              <a:rPr lang="ru-RU" b="1" i="1" dirty="0"/>
              <a:t>диффузной плёнкой </a:t>
            </a:r>
          </a:p>
          <a:p>
            <a:pPr marL="0" indent="0" algn="just">
              <a:buNone/>
            </a:pPr>
            <a:r>
              <a:rPr lang="ru-RU" dirty="0"/>
              <a:t>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9048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DB1ED-334D-BA46-88C6-5E7C62959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Прозрачная плёнка в соло туннелях  для ранней продукции </a:t>
            </a: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511137B3-68A3-45EE-81FB-C3BFA0546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3" t="13481" r="43135" b="2909"/>
          <a:stretch/>
        </p:blipFill>
        <p:spPr>
          <a:xfrm>
            <a:off x="3937518" y="2295331"/>
            <a:ext cx="3974842" cy="3461657"/>
          </a:xfr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479279-DF7C-4545-A5D8-B13E8F24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C30E2-48C1-684B-942E-A87A89D0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15662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E2E0485-17C6-4946-9125-83C5FC0BD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718" y="365125"/>
            <a:ext cx="8641058" cy="1325563"/>
          </a:xfrm>
        </p:spPr>
        <p:txBody>
          <a:bodyPr/>
          <a:lstStyle/>
          <a:p>
            <a:r>
              <a:rPr lang="ru-RU" dirty="0"/>
              <a:t>Диффузная плёнка для блочных туннелей и летней продукции </a:t>
            </a:r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6F2C650A-7B20-4745-BCBC-0DB9A2CE8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0" t="14604" r="43322" b="2235"/>
          <a:stretch/>
        </p:blipFill>
        <p:spPr>
          <a:xfrm>
            <a:off x="2976466" y="2034073"/>
            <a:ext cx="4245428" cy="3442997"/>
          </a:xfrm>
        </p:spPr>
      </p:pic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9B5302-2BA7-4A1F-801D-E0D5DDF19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3E6FED-9952-4614-8755-D9D1273E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4702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7A438C1-501F-47A5-9789-EE47024B0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229" y="365125"/>
            <a:ext cx="9247547" cy="1325563"/>
          </a:xfrm>
        </p:spPr>
        <p:txBody>
          <a:bodyPr/>
          <a:lstStyle/>
          <a:p>
            <a:r>
              <a:rPr lang="ru-RU" dirty="0"/>
              <a:t>Плёнка с эффектом «анти конденсат» </a:t>
            </a:r>
            <a:endParaRPr lang="uk-UA" dirty="0"/>
          </a:p>
        </p:txBody>
      </p:sp>
      <p:pic>
        <p:nvPicPr>
          <p:cNvPr id="10" name="Місце для вмісту 9">
            <a:extLst>
              <a:ext uri="{FF2B5EF4-FFF2-40B4-BE49-F238E27FC236}">
                <a16:creationId xmlns:a16="http://schemas.microsoft.com/office/drawing/2014/main" id="{FE46260A-0A77-47F7-950C-D5D5434AB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616" t="11120" r="1137" b="5044"/>
          <a:stretch/>
        </p:blipFill>
        <p:spPr>
          <a:xfrm>
            <a:off x="2397968" y="1800808"/>
            <a:ext cx="6615404" cy="3470988"/>
          </a:xfrm>
        </p:spPr>
      </p:pic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FB0586-8C13-47CD-8AE8-390B89AA6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 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0CAD6E-F871-4489-BBF1-7EE2DFA1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688462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ошибки при выращивании ягодной продукции в закрытом грунте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sz="3000" dirty="0">
                <a:solidFill>
                  <a:srgbClr val="FF0000"/>
                </a:solidFill>
              </a:rPr>
              <a:t>Желание сэкономить на: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/>
              <a:t>  материалах  </a:t>
            </a:r>
            <a:r>
              <a:rPr lang="ru-RU" sz="3000" b="1" dirty="0"/>
              <a:t>(потери до 100% урожая)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/>
              <a:t>  на </a:t>
            </a:r>
            <a:r>
              <a:rPr lang="ru-RU" sz="3000" dirty="0" err="1"/>
              <a:t>фертигационной</a:t>
            </a:r>
            <a:r>
              <a:rPr lang="ru-RU" sz="3000" dirty="0"/>
              <a:t> системе </a:t>
            </a:r>
            <a:r>
              <a:rPr lang="ru-RU" sz="3000" b="1" dirty="0"/>
              <a:t>(потери 30 - 50% урожая)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/>
              <a:t>  посадочном материале </a:t>
            </a:r>
            <a:r>
              <a:rPr lang="ru-RU" sz="3000" b="1" dirty="0"/>
              <a:t>(потери от 30 до 80% урожая)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/>
              <a:t>  матах или субстрате </a:t>
            </a:r>
            <a:r>
              <a:rPr lang="ru-RU" sz="3000" b="1" dirty="0"/>
              <a:t>(потери от 30% до 50% урожая)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/>
              <a:t> </a:t>
            </a:r>
            <a:r>
              <a:rPr lang="ru-RU" sz="3000" dirty="0">
                <a:solidFill>
                  <a:srgbClr val="FF0000"/>
                </a:solidFill>
              </a:rPr>
              <a:t> </a:t>
            </a:r>
            <a:r>
              <a:rPr lang="ru-RU" sz="3000" dirty="0"/>
              <a:t>удобрениях </a:t>
            </a:r>
            <a:r>
              <a:rPr lang="ru-RU" sz="3000" b="1" dirty="0"/>
              <a:t>(потери от 30%  урожая)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000" dirty="0"/>
              <a:t>  рабочих </a:t>
            </a:r>
            <a:r>
              <a:rPr lang="ru-RU" sz="3000" b="1" dirty="0"/>
              <a:t>(потери от 50%  урожая)</a:t>
            </a:r>
          </a:p>
          <a:p>
            <a:pPr marL="0" indent="0" algn="just">
              <a:buNone/>
            </a:pPr>
            <a:r>
              <a:rPr lang="ru-RU" dirty="0"/>
              <a:t>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921507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36A4A-B4A5-42D2-BFD5-F816B9291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Выбор субстрата или матов </a:t>
            </a:r>
            <a:br>
              <a:rPr lang="ru-RU" dirty="0"/>
            </a:br>
            <a:r>
              <a:rPr lang="ru-RU" dirty="0"/>
              <a:t>               </a:t>
            </a:r>
            <a:r>
              <a:rPr lang="ru-RU" b="1" dirty="0"/>
              <a:t>заметно разницу?</a:t>
            </a:r>
            <a:endParaRPr lang="uk-UA" b="1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C582ECFC-2FCE-46A0-980F-C55B1D60F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140" t="14049" r="16367"/>
          <a:stretch/>
        </p:blipFill>
        <p:spPr>
          <a:xfrm>
            <a:off x="2836506" y="1931438"/>
            <a:ext cx="6158204" cy="4058816"/>
          </a:xfrm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124A49-8125-4CCB-8FCD-9395D72B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C45846A-7FD7-4167-AE2A-912F8F56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0355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D10BB-02F5-4011-BAAB-B3DADA34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Диаметр кроны и количество цветоносов 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849C176F-8C6A-49D1-8C7A-46F155222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29" r="3559" b="15290"/>
          <a:stretch/>
        </p:blipFill>
        <p:spPr>
          <a:xfrm>
            <a:off x="3181739" y="2188466"/>
            <a:ext cx="5691673" cy="3670106"/>
          </a:xfrm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912886-7C15-42F2-94E0-69FD93B4D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0ECD26-9FF7-4EB9-BAB1-F0873A48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0005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ошибки при выращивании ягодной продукции в закрытом грунте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Перед принятием решения о выращивании ягодной продукции в закрытом грунте проверьте качество воды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</a:t>
            </a:r>
            <a:r>
              <a:rPr lang="ru-RU" b="1" dirty="0"/>
              <a:t> </a:t>
            </a:r>
            <a:r>
              <a:rPr lang="ru-RU" dirty="0"/>
              <a:t>показателях ЕС до 0,6 </a:t>
            </a:r>
            <a:r>
              <a:rPr lang="ru-RU" dirty="0" err="1"/>
              <a:t>мС</a:t>
            </a:r>
            <a:r>
              <a:rPr lang="ru-RU" dirty="0"/>
              <a:t>/см вы можете рассчитывать на хороший урожай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 показателях ЕС от 0,7мС/см до 0,9 </a:t>
            </a:r>
            <a:r>
              <a:rPr lang="ru-RU" dirty="0" err="1"/>
              <a:t>мС</a:t>
            </a:r>
            <a:r>
              <a:rPr lang="ru-RU" dirty="0"/>
              <a:t>/см - потенциал урожайности снизится до 70%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При показателях ЕС от 0,9 </a:t>
            </a:r>
            <a:r>
              <a:rPr lang="ru-RU" dirty="0" err="1"/>
              <a:t>мС</a:t>
            </a:r>
            <a:r>
              <a:rPr lang="ru-RU" dirty="0"/>
              <a:t>/см и выше – вода требует специальной подготовки, а именно: обратного осмоса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b="1" dirty="0"/>
          </a:p>
          <a:p>
            <a:pPr marL="0" indent="0" algn="just">
              <a:buNone/>
            </a:pPr>
            <a:r>
              <a:rPr lang="ru-RU" dirty="0"/>
              <a:t>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8960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FA38-1115-43C3-A2B6-0E89F590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err="1"/>
              <a:t>Фертигационная</a:t>
            </a:r>
            <a:r>
              <a:rPr lang="ru-RU" sz="4800" dirty="0"/>
              <a:t> станция – сердце плантации </a:t>
            </a:r>
            <a:endParaRPr lang="uk-UA" sz="480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3877CFC-CC6B-4E9D-A3BA-AF87FE4E5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82F6876-A201-4AEB-91E5-363DCB2F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18</a:t>
            </a:fld>
            <a:endParaRPr lang="en-RU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B917FDD6-DF3C-4E71-9D6F-AA53F189A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2223" y="1775216"/>
            <a:ext cx="3307059" cy="37824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 lIns="0" tIns="0" rIns="0" bIns="0" rtlCol="0"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Насосная станция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3AF591-52EF-484E-9BF3-003925BFA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694143"/>
            <a:ext cx="4192448" cy="287244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pic>
        <p:nvPicPr>
          <p:cNvPr id="14" name="image1.png">
            <a:extLst>
              <a:ext uri="{FF2B5EF4-FFF2-40B4-BE49-F238E27FC236}">
                <a16:creationId xmlns:a16="http://schemas.microsoft.com/office/drawing/2014/main" id="{AE24B6C2-42F7-430B-A0BA-472E42FF764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7622" y="2631891"/>
            <a:ext cx="2489237" cy="293469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557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1F02A-3851-4EDD-9097-EFABB8331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Метеостанция – незаменимый помощник агронома </a:t>
            </a:r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C790D02-6F53-4045-8EE9-6AD07FEF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C8E3A29-7A60-48BC-AE2C-4C3F40CA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19</a:t>
            </a:fld>
            <a:endParaRPr lang="en-RU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6273F1FC-D679-490D-80D2-AE54C0FFF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09" y="2350122"/>
            <a:ext cx="3482956" cy="31138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7011C5-A6C5-4668-99C5-03A08B795A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65" y="2350122"/>
            <a:ext cx="4256304" cy="2569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2">
            <a:extLst>
              <a:ext uri="{FF2B5EF4-FFF2-40B4-BE49-F238E27FC236}">
                <a16:creationId xmlns:a16="http://schemas.microsoft.com/office/drawing/2014/main" id="{8414BAE1-6726-4123-B9DA-9971C8F956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969" y="2350122"/>
            <a:ext cx="2688297" cy="302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16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Выращивание ягодной продукции в закрытом грунте это: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Возможность управления микроклиматом и сроками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  созревания ягодной продукции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Возможность получения фреш продукции премиального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 качества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Существенное увеличение урожайности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 (больше, чем на 50%)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Возможность сбора урожая в плохую погоду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Существенное уменьшение использования пестицидов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00897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457A3-2D8D-EF43-B743-CDEE9F4C8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6" y="1908111"/>
            <a:ext cx="6008914" cy="1520890"/>
          </a:xfrm>
        </p:spPr>
        <p:txBody>
          <a:bodyPr>
            <a:normAutofit/>
          </a:bodyPr>
          <a:lstStyle/>
          <a:p>
            <a:pPr algn="ctr"/>
            <a:r>
              <a:rPr lang="ru-RU" sz="9600" b="1" dirty="0"/>
              <a:t>Вопросы?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B83D7-F778-3945-83F2-E2D258872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6566" y="3517641"/>
            <a:ext cx="9233210" cy="2448261"/>
          </a:xfrm>
        </p:spPr>
        <p:txBody>
          <a:bodyPr/>
          <a:lstStyle/>
          <a:p>
            <a:r>
              <a:rPr lang="ru-RU" dirty="0"/>
              <a:t>Эксперт по агрономическим вопросам</a:t>
            </a:r>
          </a:p>
          <a:p>
            <a:r>
              <a:rPr lang="ru-RU" dirty="0"/>
              <a:t>Международный консультант по ягодным культурам</a:t>
            </a:r>
          </a:p>
          <a:p>
            <a:r>
              <a:rPr lang="ru-RU" dirty="0">
                <a:solidFill>
                  <a:srgbClr val="FF0000"/>
                </a:solidFill>
              </a:rPr>
              <a:t>Агроном – консультант </a:t>
            </a:r>
            <a:r>
              <a:rPr lang="en-US" dirty="0">
                <a:solidFill>
                  <a:srgbClr val="FF0000"/>
                </a:solidFill>
              </a:rPr>
              <a:t>STS Irrigation </a:t>
            </a:r>
            <a:endParaRPr lang="en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  Анна Луцько </a:t>
            </a:r>
            <a:br>
              <a:rPr lang="ru-RU" dirty="0"/>
            </a:br>
            <a:endParaRPr lang="x-none" sz="2800" b="1" dirty="0">
              <a:solidFill>
                <a:srgbClr val="2660A5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AA95AB-88F9-734C-97CD-E1FFB7B6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2A2A1C2-33A1-0A40-9D8E-135DBE65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20</a:t>
            </a:fld>
            <a:endParaRPr lang="en-RU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0F86573-A9A9-4177-A581-E7B3028B2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67" y="242597"/>
            <a:ext cx="5518716" cy="1520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07F863-F997-4A97-8122-FACD43FEDB4F}"/>
              </a:ext>
            </a:extLst>
          </p:cNvPr>
          <p:cNvSpPr txBox="1"/>
          <p:nvPr/>
        </p:nvSpPr>
        <p:spPr>
          <a:xfrm>
            <a:off x="7557796" y="447869"/>
            <a:ext cx="34429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x-none" sz="2000" b="1" dirty="0">
                <a:solidFill>
                  <a:srgbClr val="2660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 (968) 797-14-42</a:t>
            </a:r>
            <a:endParaRPr lang="uk-UA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2855A-BFA1-4088-AE5A-364FF9BDE020}"/>
              </a:ext>
            </a:extLst>
          </p:cNvPr>
          <p:cNvSpPr txBox="1"/>
          <p:nvPr/>
        </p:nvSpPr>
        <p:spPr>
          <a:xfrm>
            <a:off x="7557796" y="1090508"/>
            <a:ext cx="2584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660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sts-irrigation.ru</a:t>
            </a:r>
            <a:endParaRPr lang="uk-UA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D79D0C-EA1B-4141-B44A-160FC33EC5CD}"/>
              </a:ext>
            </a:extLst>
          </p:cNvPr>
          <p:cNvSpPr txBox="1"/>
          <p:nvPr/>
        </p:nvSpPr>
        <p:spPr>
          <a:xfrm>
            <a:off x="7557796" y="1763487"/>
            <a:ext cx="36016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2660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info@sts-irrigation.ru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6887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Выращивание ягодной продукции в закрытом грунте это: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Большие инвестиции в конструкции закрытого грунта 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i="1" dirty="0"/>
              <a:t>(от 50 до 100 тыс. евро на гектар и выше) </a:t>
            </a:r>
          </a:p>
          <a:p>
            <a:r>
              <a:rPr lang="ru-RU" dirty="0"/>
              <a:t>Инновационные технологии внесения удобрений               </a:t>
            </a:r>
            <a:r>
              <a:rPr lang="ru-RU" i="1" dirty="0"/>
              <a:t>(автоматизация </a:t>
            </a:r>
            <a:r>
              <a:rPr lang="ru-RU" i="1" dirty="0" err="1"/>
              <a:t>фертигации</a:t>
            </a:r>
            <a:r>
              <a:rPr lang="ru-RU" i="1" dirty="0"/>
              <a:t>, метеостанция)</a:t>
            </a:r>
          </a:p>
          <a:p>
            <a:r>
              <a:rPr lang="ru-RU" dirty="0"/>
              <a:t>Значительные инвестиции в приобретение субстрата или матов</a:t>
            </a:r>
          </a:p>
          <a:p>
            <a:r>
              <a:rPr lang="ru-RU" dirty="0"/>
              <a:t>Значительные инвестиции в приобретение качественного посадочного материала</a:t>
            </a:r>
          </a:p>
          <a:p>
            <a:r>
              <a:rPr lang="ru-RU" dirty="0"/>
              <a:t>Команда </a:t>
            </a:r>
            <a:r>
              <a:rPr lang="ru-RU" i="1" dirty="0"/>
              <a:t>(коллектив), </a:t>
            </a:r>
            <a:r>
              <a:rPr lang="ru-RU" dirty="0"/>
              <a:t>которая способна реализовать высокие технологии 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783775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ошибки при выращивании ягодной продукции в закрытом грунте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9600" dirty="0">
                <a:solidFill>
                  <a:srgbClr val="FF0000"/>
                </a:solidFill>
              </a:rPr>
              <a:t>  Неправильно выбранное место под сооружения: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/>
              <a:t>  </a:t>
            </a:r>
            <a:r>
              <a:rPr lang="ru-RU" sz="9600" b="1" dirty="0"/>
              <a:t>размещение сооружений в пониженных местах:</a:t>
            </a:r>
          </a:p>
          <a:p>
            <a:pPr marL="0" indent="0">
              <a:buNone/>
            </a:pPr>
            <a:r>
              <a:rPr lang="ru-RU" sz="9600" dirty="0"/>
              <a:t>     </a:t>
            </a:r>
            <a:r>
              <a:rPr lang="ru-RU" sz="9600" i="1" dirty="0"/>
              <a:t>недополучение тепла, высокая влажность воздуха осенью,  </a:t>
            </a:r>
          </a:p>
          <a:p>
            <a:pPr marL="0" indent="0">
              <a:buNone/>
            </a:pPr>
            <a:r>
              <a:rPr lang="ru-RU" sz="9600" i="1" dirty="0"/>
              <a:t>     поздний старт и ранний финиш </a:t>
            </a:r>
            <a:r>
              <a:rPr lang="ru-RU" sz="9600" dirty="0"/>
              <a:t>(-30% от урожая)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9600" dirty="0"/>
              <a:t>  </a:t>
            </a:r>
            <a:r>
              <a:rPr lang="ru-RU" sz="9600" b="1" dirty="0"/>
              <a:t>неровная  поверхность почвы: </a:t>
            </a:r>
          </a:p>
          <a:p>
            <a:pPr marL="0" indent="0">
              <a:buNone/>
            </a:pPr>
            <a:r>
              <a:rPr lang="ru-RU" sz="9600" dirty="0"/>
              <a:t>      </a:t>
            </a:r>
            <a:r>
              <a:rPr lang="ru-RU" sz="9600" i="1" dirty="0"/>
              <a:t>неудобства, связанные с выполнением технологических</a:t>
            </a:r>
          </a:p>
          <a:p>
            <a:pPr marL="0" indent="0">
              <a:buNone/>
            </a:pPr>
            <a:r>
              <a:rPr lang="ru-RU" sz="9600" i="1" dirty="0"/>
              <a:t>      операций по уходу за растениями, сбором урожая,</a:t>
            </a:r>
          </a:p>
          <a:p>
            <a:pPr marL="0" indent="0">
              <a:buNone/>
            </a:pPr>
            <a:r>
              <a:rPr lang="ru-RU" sz="9600" i="1" dirty="0"/>
              <a:t>      травмирование рабочих , застой влаги при выращивании на</a:t>
            </a:r>
          </a:p>
          <a:p>
            <a:pPr marL="0" indent="0">
              <a:buNone/>
            </a:pPr>
            <a:r>
              <a:rPr lang="ru-RU" sz="9600" i="1" dirty="0"/>
              <a:t>      грядах в земле ( - 15 % от урожая ) </a:t>
            </a:r>
          </a:p>
          <a:p>
            <a:pPr marL="0" indent="0">
              <a:buNone/>
            </a:pPr>
            <a:r>
              <a:rPr lang="ru-RU" sz="9600" dirty="0">
                <a:solidFill>
                  <a:srgbClr val="FF0000"/>
                </a:solidFill>
              </a:rPr>
              <a:t>  </a:t>
            </a:r>
            <a:endParaRPr lang="ru-RU" sz="9600" dirty="0"/>
          </a:p>
          <a:p>
            <a:pPr marL="0" indent="0">
              <a:buNone/>
            </a:pPr>
            <a:r>
              <a:rPr lang="ru-RU" dirty="0"/>
              <a:t> 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6733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EAFED-3B06-4D45-8FCC-E038911A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Подготовка почвы под туннели 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B30380D7-25DF-4059-9678-2DD1435AF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02" t="11570" r="25571" b="13608"/>
          <a:stretch/>
        </p:blipFill>
        <p:spPr>
          <a:xfrm>
            <a:off x="2957804" y="1606712"/>
            <a:ext cx="5682342" cy="4056969"/>
          </a:xfrm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D64FA30-1DFF-42F6-99B9-41CDD75E6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B054E38-C688-499F-BFD4-A07FBA3A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37516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ошибки при выращивании ягодной продукции в закрытом грунте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 Неправильно выбранное место под туннели :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 большой уклон: </a:t>
            </a:r>
          </a:p>
          <a:p>
            <a:pPr marL="0" indent="0">
              <a:buNone/>
            </a:pPr>
            <a:r>
              <a:rPr lang="ru-RU" dirty="0"/>
              <a:t>     </a:t>
            </a:r>
            <a:r>
              <a:rPr lang="ru-RU" i="1" dirty="0"/>
              <a:t>перепад температуры воздуха и влажности субстрата в</a:t>
            </a:r>
          </a:p>
          <a:p>
            <a:pPr marL="0" indent="0">
              <a:buNone/>
            </a:pPr>
            <a:r>
              <a:rPr lang="ru-RU" i="1" dirty="0"/>
              <a:t>     начале и конце ряда. Для хорошего дренажа оптимальный</a:t>
            </a:r>
          </a:p>
          <a:p>
            <a:pPr marL="0" indent="0">
              <a:buNone/>
            </a:pPr>
            <a:r>
              <a:rPr lang="ru-RU" i="1" dirty="0"/>
              <a:t>     уклон составляет 2 градуса (- 15% от урожая)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/>
              <a:t>неправильное размещение туннелей:                  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</a:t>
            </a:r>
            <a:r>
              <a:rPr lang="ru-RU" i="1" dirty="0"/>
              <a:t>недополучения света </a:t>
            </a:r>
            <a:r>
              <a:rPr lang="ru-RU" dirty="0"/>
              <a:t>(-30% от урожая) </a:t>
            </a:r>
          </a:p>
          <a:p>
            <a:pPr marL="0" indent="0" algn="just">
              <a:buNone/>
            </a:pPr>
            <a:r>
              <a:rPr lang="ru-RU" dirty="0"/>
              <a:t>  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18930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076A8-8703-4835-B7A2-3B6EF7270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Правильное размещение туннелей 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954D221B-B265-4B03-BF51-12D614E60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486"/>
          <a:stretch/>
        </p:blipFill>
        <p:spPr>
          <a:xfrm>
            <a:off x="2592827" y="1866122"/>
            <a:ext cx="6999041" cy="4099703"/>
          </a:xfrm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FCE724-6152-4053-A3FE-5BA8B4EB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980289E-60E8-4CAC-BA39-B0CF5A5D4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399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0C5D0-6010-D84A-80C2-37982FD9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Основные ошибки при выращивании ягодной продукции в закрытом грунте 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2FF56E-3263-B844-BE3B-9FF465FF9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Неправильно выбранные конструкции, плёнка или тип     проветривания </a:t>
            </a:r>
            <a:endParaRPr lang="ru-RU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  </a:t>
            </a:r>
            <a:r>
              <a:rPr lang="ru-RU" b="1" dirty="0"/>
              <a:t>несоответствующие предназначению сооружения: </a:t>
            </a:r>
          </a:p>
          <a:p>
            <a:pPr marL="0" indent="0" algn="just">
              <a:buNone/>
            </a:pPr>
            <a:r>
              <a:rPr lang="ru-RU" dirty="0"/>
              <a:t>     </a:t>
            </a:r>
            <a:r>
              <a:rPr lang="ru-RU" i="1" dirty="0"/>
              <a:t>туннели для выращивания земляники садовой</a:t>
            </a:r>
          </a:p>
          <a:p>
            <a:pPr marL="0" indent="0" algn="just">
              <a:buNone/>
            </a:pPr>
            <a:r>
              <a:rPr lang="ru-RU" i="1" dirty="0"/>
              <a:t>     отличаются от туннелей  для выращивания</a:t>
            </a:r>
          </a:p>
          <a:p>
            <a:pPr marL="0" indent="0" algn="just">
              <a:buNone/>
            </a:pPr>
            <a:r>
              <a:rPr lang="ru-RU" i="1" dirty="0"/>
              <a:t>     малины по  высоте,</a:t>
            </a:r>
          </a:p>
          <a:p>
            <a:pPr marL="0" indent="0" algn="just">
              <a:buNone/>
            </a:pPr>
            <a:r>
              <a:rPr lang="ru-RU" i="1" dirty="0"/>
              <a:t>     ширине  и типу проветривания </a:t>
            </a:r>
          </a:p>
          <a:p>
            <a:pPr marL="0" indent="0" algn="just">
              <a:buNone/>
            </a:pPr>
            <a:r>
              <a:rPr lang="ru-RU" dirty="0"/>
              <a:t>    </a:t>
            </a:r>
          </a:p>
          <a:p>
            <a:pPr marL="0" indent="0" algn="just">
              <a:buNone/>
            </a:pPr>
            <a:r>
              <a:rPr lang="ru-RU" dirty="0"/>
              <a:t>   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884E87-0B3D-1C40-985A-25418DB7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330955-3C06-1E4C-A903-0F33AD662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56065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F2BA3-25A7-4709-A9EE-C18CC3C6D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649" y="365125"/>
            <a:ext cx="9546127" cy="1325563"/>
          </a:xfrm>
        </p:spPr>
        <p:txBody>
          <a:bodyPr/>
          <a:lstStyle/>
          <a:p>
            <a:r>
              <a:rPr lang="ru-RU" dirty="0"/>
              <a:t>     </a:t>
            </a:r>
            <a:r>
              <a:rPr lang="ru-RU" sz="4800" dirty="0"/>
              <a:t>Соло туннели и блочные туннели </a:t>
            </a: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915B8144-2F6F-488D-B1E3-AEB33D9AD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8" t="28698" r="4014" b="14735"/>
          <a:stretch/>
        </p:blipFill>
        <p:spPr>
          <a:xfrm>
            <a:off x="1901890" y="1810139"/>
            <a:ext cx="8388220" cy="3834881"/>
          </a:xfrm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A6EB899-84C4-496D-809D-441BBFD5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 </a:t>
            </a:r>
            <a:r>
              <a:rPr lang="ru-RU"/>
              <a:t>Международная конференция Ягоды России 2022</a:t>
            </a:r>
            <a:endParaRPr lang="en-US"/>
          </a:p>
          <a:p>
            <a:r>
              <a:rPr lang="ru-RU"/>
              <a:t>24 – 25 февраля, г. Воронеж</a:t>
            </a:r>
            <a:endParaRPr lang="en-RU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0CD83A-8ADD-4F5C-9971-5DD3E415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7520-39D1-9441-8AAA-83801A63571E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12411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899</Words>
  <Application>Microsoft Office PowerPoint</Application>
  <PresentationFormat>Широкий екран</PresentationFormat>
  <Paragraphs>176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Wingdings</vt:lpstr>
      <vt:lpstr>Office Theme</vt:lpstr>
      <vt:lpstr>Наиболее распространенные ошибки при закладке ягодных плантаций в туннелях </vt:lpstr>
      <vt:lpstr>Выращивание ягодной продукции в закрытом грунте это: </vt:lpstr>
      <vt:lpstr>Выращивание ягодной продукции в закрытом грунте это: </vt:lpstr>
      <vt:lpstr>Основные ошибки при выращивании ягодной продукции в закрытом грунте  </vt:lpstr>
      <vt:lpstr>    Подготовка почвы под туннели </vt:lpstr>
      <vt:lpstr>Основные ошибки при выращивании ягодной продукции в закрытом грунте  </vt:lpstr>
      <vt:lpstr> Правильное размещение туннелей </vt:lpstr>
      <vt:lpstr>Основные ошибки при выращивании ягодной продукции в закрытом грунте  </vt:lpstr>
      <vt:lpstr>     Соло туннели и блочные туннели </vt:lpstr>
      <vt:lpstr>Основные ошибки при выращивании ягодной продукции в закрытом грунте  </vt:lpstr>
      <vt:lpstr>Прозрачная плёнка в соло туннелях  для ранней продукции </vt:lpstr>
      <vt:lpstr>Диффузная плёнка для блочных туннелей и летней продукции </vt:lpstr>
      <vt:lpstr>Плёнка с эффектом «анти конденсат» </vt:lpstr>
      <vt:lpstr>Основные ошибки при выращивании ягодной продукции в закрытом грунте  </vt:lpstr>
      <vt:lpstr>       Выбор субстрата или матов                 заметно разницу?</vt:lpstr>
      <vt:lpstr>Диаметр кроны и количество цветоносов </vt:lpstr>
      <vt:lpstr>Основные ошибки при выращивании ягодной продукции в закрытом грунте  </vt:lpstr>
      <vt:lpstr>Фертигационная станция – сердце плантации </vt:lpstr>
      <vt:lpstr>Метеостанция – незаменимый помощник агронома </vt:lpstr>
      <vt:lpstr>Вопросы?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 Microsoft Office</dc:creator>
  <cp:lastModifiedBy>Ганна Луцько</cp:lastModifiedBy>
  <cp:revision>8</cp:revision>
  <dcterms:created xsi:type="dcterms:W3CDTF">2022-01-26T15:43:27Z</dcterms:created>
  <dcterms:modified xsi:type="dcterms:W3CDTF">2022-02-22T15:45:52Z</dcterms:modified>
</cp:coreProperties>
</file>